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70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37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67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94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2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931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49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89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134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751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732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621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401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b="1" u="sng" dirty="0">
                <a:cs typeface="PT Bold Heading" pitchFamily="2" charset="-78"/>
              </a:rPr>
              <a:t>وحدة المعاينة</a:t>
            </a:r>
            <a:r>
              <a:rPr lang="ar-EG" sz="5400" b="1" dirty="0">
                <a:cs typeface="PT Bold Heading" pitchFamily="2" charset="-78"/>
              </a:rPr>
              <a:t>: </a:t>
            </a:r>
            <a:r>
              <a:rPr lang="en-US" sz="5400" b="1" dirty="0">
                <a:cs typeface="PT Bold Heading" pitchFamily="2" charset="-78"/>
              </a:rPr>
              <a:t>Sampling Unite</a:t>
            </a:r>
            <a:r>
              <a:rPr lang="ar-EG" sz="5400" b="1" dirty="0">
                <a:cs typeface="PT Bold Heading" pitchFamily="2" charset="-78"/>
              </a:rPr>
              <a:t> 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الإطار</a:t>
            </a:r>
            <a:r>
              <a:rPr lang="ar-EG" sz="6000" b="1" dirty="0">
                <a:cs typeface="PT Bold Heading" pitchFamily="2" charset="-78"/>
              </a:rPr>
              <a:t> : </a:t>
            </a:r>
            <a:r>
              <a:rPr lang="en-US" sz="6000" b="1" dirty="0">
                <a:cs typeface="PT Bold Heading" pitchFamily="2" charset="-78"/>
              </a:rPr>
              <a:t>Frame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en-US" sz="6000" dirty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التحيز</a:t>
            </a:r>
            <a:r>
              <a:rPr lang="ar-EG" sz="6000" b="1" dirty="0">
                <a:cs typeface="PT Bold Heading" pitchFamily="2" charset="-78"/>
              </a:rPr>
              <a:t>:</a:t>
            </a:r>
            <a:endParaRPr lang="en-US" sz="6000" dirty="0">
              <a:cs typeface="PT Bold Heading" pitchFamily="2" charset="-78"/>
            </a:endParaRPr>
          </a:p>
          <a:p>
            <a:r>
              <a:rPr lang="ar-EG" sz="6000" b="1" u="sng" dirty="0" smtClean="0">
                <a:cs typeface="PT Bold Heading" pitchFamily="2" charset="-78"/>
              </a:rPr>
              <a:t>المعلمة</a:t>
            </a:r>
            <a:endParaRPr lang="en-US" sz="6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أنواع العينات 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العينات الاحتمالية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ar-EG" sz="6000" b="1" dirty="0" smtClean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العينات غير الاحتمالية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ar-EG" sz="6000" b="1" dirty="0" smtClean="0">
              <a:cs typeface="PT Bold Heading" pitchFamily="2" charset="-78"/>
            </a:endParaRPr>
          </a:p>
          <a:p>
            <a:r>
              <a:rPr lang="ar-EG" sz="5400" b="1" dirty="0" smtClean="0">
                <a:solidFill>
                  <a:srgbClr val="FF0000"/>
                </a:solidFill>
                <a:cs typeface="PT Bold Heading" pitchFamily="2" charset="-78"/>
              </a:rPr>
              <a:t>أولاً </a:t>
            </a:r>
            <a:r>
              <a:rPr lang="ar-EG" sz="5400" b="1" dirty="0">
                <a:solidFill>
                  <a:srgbClr val="FF0000"/>
                </a:solidFill>
                <a:cs typeface="PT Bold Heading" pitchFamily="2" charset="-78"/>
              </a:rPr>
              <a:t>: </a:t>
            </a:r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أنواع  العينات الاحتمالية</a:t>
            </a:r>
            <a:r>
              <a:rPr lang="ar-EG" sz="5400" b="1" dirty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العينة العشوائية البسيطة</a:t>
            </a:r>
            <a:r>
              <a:rPr lang="ar-EG" sz="6000" b="1" dirty="0">
                <a:cs typeface="PT Bold Heading" pitchFamily="2" charset="-78"/>
              </a:rPr>
              <a:t> </a:t>
            </a:r>
            <a:r>
              <a:rPr lang="en-US" sz="6000" b="1" dirty="0">
                <a:cs typeface="PT Bold Heading" pitchFamily="2" charset="-78"/>
              </a:rPr>
              <a:t>Simple Random Sample</a:t>
            </a:r>
            <a:r>
              <a:rPr lang="ar-EG" sz="6000" b="1" dirty="0">
                <a:cs typeface="PT Bold Heading" pitchFamily="2" charset="-78"/>
              </a:rPr>
              <a:t>  عينة يتم تكوينها </a:t>
            </a:r>
            <a:endParaRPr lang="en-US" sz="6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u="sng" dirty="0">
                <a:cs typeface="PT Bold Heading" pitchFamily="2" charset="-78"/>
              </a:rPr>
              <a:t>العينة العشوائية الطبقية</a:t>
            </a:r>
            <a:r>
              <a:rPr lang="ar-EG" sz="3600" b="1" dirty="0">
                <a:cs typeface="PT Bold Heading" pitchFamily="2" charset="-78"/>
              </a:rPr>
              <a:t> </a:t>
            </a:r>
            <a:r>
              <a:rPr lang="en-US" sz="3600" b="1" dirty="0">
                <a:cs typeface="PT Bold Heading" pitchFamily="2" charset="-78"/>
              </a:rPr>
              <a:t> Stratified Random Sample </a:t>
            </a:r>
            <a:r>
              <a:rPr lang="ar-EG" sz="3600" b="1" dirty="0" smtClean="0">
                <a:cs typeface="PT Bold Heading" pitchFamily="2" charset="-78"/>
              </a:rPr>
              <a:t> </a:t>
            </a:r>
            <a:endParaRPr lang="ar-SA" sz="3600" b="1" dirty="0" smtClean="0">
              <a:cs typeface="PT Bold Heading" pitchFamily="2" charset="-78"/>
            </a:endParaRPr>
          </a:p>
          <a:p>
            <a:r>
              <a:rPr lang="ar-EG" sz="4000" b="1" u="sng" dirty="0">
                <a:cs typeface="PT Bold Heading" pitchFamily="2" charset="-78"/>
              </a:rPr>
              <a:t>العينة العشوائية المنتظمة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Systematic Random Sample </a:t>
            </a:r>
            <a:r>
              <a:rPr lang="ar-EG" sz="4000" b="1" dirty="0" smtClean="0">
                <a:cs typeface="PT Bold Heading" pitchFamily="2" charset="-78"/>
              </a:rPr>
              <a:t> </a:t>
            </a:r>
          </a:p>
          <a:p>
            <a:r>
              <a:rPr lang="ar-EG" sz="4000" b="1" u="sng" dirty="0">
                <a:cs typeface="PT Bold Heading" pitchFamily="2" charset="-78"/>
              </a:rPr>
              <a:t>العينة العنقودية أو متعددة المراحل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Cluster Sample </a:t>
            </a:r>
            <a:endParaRPr lang="ar-EG" sz="4000" b="1" dirty="0" smtClean="0">
              <a:cs typeface="PT Bold Heading" pitchFamily="2" charset="-78"/>
            </a:endParaRPr>
          </a:p>
          <a:p>
            <a:r>
              <a:rPr lang="ar-EG" sz="4000" b="1" u="sng" dirty="0" smtClean="0">
                <a:cs typeface="PT Bold Heading" pitchFamily="2" charset="-78"/>
              </a:rPr>
              <a:t>العينات </a:t>
            </a:r>
            <a:r>
              <a:rPr lang="ar-EG" sz="4000" b="1" u="sng" dirty="0">
                <a:cs typeface="PT Bold Heading" pitchFamily="2" charset="-78"/>
              </a:rPr>
              <a:t>العمدية</a:t>
            </a:r>
            <a:r>
              <a:rPr lang="en-US" sz="4000" b="1" dirty="0">
                <a:cs typeface="PT Bold Heading" pitchFamily="2" charset="-78"/>
              </a:rPr>
              <a:t>Judgmental </a:t>
            </a:r>
            <a:r>
              <a:rPr lang="en-US" sz="4000" b="1" dirty="0" smtClean="0">
                <a:cs typeface="PT Bold Heading" pitchFamily="2" charset="-78"/>
              </a:rPr>
              <a:t>Sample  </a:t>
            </a:r>
            <a:r>
              <a:rPr lang="ar-EG" sz="4000" b="1" dirty="0">
                <a:cs typeface="PT Bold Heading" pitchFamily="2" charset="-78"/>
              </a:rPr>
              <a:t>أو العينة القصدية </a:t>
            </a:r>
            <a:endParaRPr lang="en-US" sz="4000" b="1" dirty="0" smtClean="0">
              <a:cs typeface="PT Bold Heading" pitchFamily="2" charset="-78"/>
            </a:endParaRPr>
          </a:p>
          <a:p>
            <a:r>
              <a:rPr lang="en-US" sz="4000" b="1" dirty="0" smtClean="0">
                <a:cs typeface="PT Bold Heading" pitchFamily="2" charset="-78"/>
              </a:rPr>
              <a:t>Purposive </a:t>
            </a:r>
            <a:r>
              <a:rPr lang="ar-EG" sz="4000" b="1" u="sng" dirty="0">
                <a:cs typeface="PT Bold Heading" pitchFamily="2" charset="-78"/>
              </a:rPr>
              <a:t>العينة العرضية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Accidental </a:t>
            </a:r>
            <a:r>
              <a:rPr lang="en-US" sz="4400" b="1" dirty="0" smtClean="0"/>
              <a:t>Sample</a:t>
            </a:r>
            <a:endParaRPr lang="en-US" sz="6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u="sng" dirty="0">
                <a:cs typeface="PT Bold Heading" pitchFamily="2" charset="-78"/>
              </a:rPr>
              <a:t>العينات </a:t>
            </a:r>
            <a:r>
              <a:rPr lang="ar-EG" sz="4000" b="1" u="sng" dirty="0" err="1">
                <a:cs typeface="PT Bold Heading" pitchFamily="2" charset="-78"/>
              </a:rPr>
              <a:t>الحصصية</a:t>
            </a:r>
            <a:r>
              <a:rPr lang="ar-EG" sz="4000" b="1" u="sng" dirty="0">
                <a:cs typeface="PT Bold Heading" pitchFamily="2" charset="-78"/>
              </a:rPr>
              <a:t> </a:t>
            </a:r>
            <a:r>
              <a:rPr lang="ar-EG" sz="4000" b="1" dirty="0">
                <a:cs typeface="PT Bold Heading" pitchFamily="2" charset="-78"/>
              </a:rPr>
              <a:t>َ</a:t>
            </a:r>
            <a:r>
              <a:rPr lang="en-US" sz="4000" b="1" dirty="0">
                <a:cs typeface="PT Bold Heading" pitchFamily="2" charset="-78"/>
              </a:rPr>
              <a:t>Quota Sample</a:t>
            </a:r>
            <a:r>
              <a:rPr lang="ar-EG" sz="4000" b="1" dirty="0">
                <a:cs typeface="PT Bold Heading" pitchFamily="2" charset="-78"/>
              </a:rPr>
              <a:t> وتكون مقسمة لأقسام وفق أقسام </a:t>
            </a:r>
            <a:endParaRPr lang="ar-SA" sz="4000" b="1" dirty="0" smtClean="0">
              <a:cs typeface="PT Bold Heading" pitchFamily="2" charset="-78"/>
            </a:endParaRPr>
          </a:p>
          <a:p>
            <a:pPr algn="ctr"/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أولاً : العينة العشوائية البسيطة: 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400" b="1" dirty="0">
                <a:cs typeface="PT Bold Heading" pitchFamily="2" charset="-78"/>
              </a:rPr>
              <a:t>طريقة اليانصيب:</a:t>
            </a:r>
            <a:endParaRPr lang="en-US" sz="4400" dirty="0">
              <a:cs typeface="PT Bold Heading" pitchFamily="2" charset="-78"/>
            </a:endParaRPr>
          </a:p>
          <a:p>
            <a:r>
              <a:rPr lang="ar-EG" sz="4400" b="1" dirty="0">
                <a:cs typeface="PT Bold Heading" pitchFamily="2" charset="-78"/>
              </a:rPr>
              <a:t>طريقة الاختيار العشوائي بواسطة الجداول</a:t>
            </a:r>
            <a:endParaRPr lang="en-US" sz="4400" dirty="0">
              <a:cs typeface="PT Bold Heading" pitchFamily="2" charset="-78"/>
            </a:endParaRPr>
          </a:p>
          <a:p>
            <a:pPr algn="ctr"/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ثانياً : العينة العشوائية المنتظمة: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ثالثاً العينة الطبقية أو عينة التخصيص النسبي: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dirty="0">
                <a:cs typeface="PT Bold Heading" pitchFamily="2" charset="-78"/>
              </a:rPr>
              <a:t>طريقة التخصيص المتساوي: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b="1" dirty="0">
                <a:cs typeface="PT Bold Heading" pitchFamily="2" charset="-78"/>
              </a:rPr>
              <a:t>طريقة التخصيص النسبي: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4800" b="1" u="sng" dirty="0">
                <a:solidFill>
                  <a:srgbClr val="FF0000"/>
                </a:solidFill>
                <a:cs typeface="PT Bold Heading" pitchFamily="2" charset="-78"/>
              </a:rPr>
              <a:t>رابعاً : العينة العشوائية متعددة المراحل:</a:t>
            </a:r>
            <a:endParaRPr lang="en-US" sz="48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العينات المكانية أو </a:t>
            </a:r>
            <a:r>
              <a:rPr lang="ar-EG" sz="5400" b="1" u="sng" dirty="0" smtClean="0">
                <a:solidFill>
                  <a:srgbClr val="FF0000"/>
                </a:solidFill>
                <a:cs typeface="PT Bold Heading" pitchFamily="2" charset="-78"/>
              </a:rPr>
              <a:t>الجغرافية</a:t>
            </a:r>
          </a:p>
          <a:p>
            <a:pPr lvl="1"/>
            <a:r>
              <a:rPr lang="ar-EG" sz="4400" b="1" dirty="0" smtClean="0">
                <a:cs typeface="PT Bold Heading" pitchFamily="2" charset="-78"/>
              </a:rPr>
              <a:t>عينة </a:t>
            </a:r>
            <a:r>
              <a:rPr lang="ar-EG" sz="4400" b="1" dirty="0">
                <a:cs typeface="PT Bold Heading" pitchFamily="2" charset="-78"/>
              </a:rPr>
              <a:t>النقطة:</a:t>
            </a:r>
            <a:r>
              <a:rPr lang="en-US" sz="4400" b="1" dirty="0">
                <a:cs typeface="PT Bold Heading" pitchFamily="2" charset="-78"/>
              </a:rPr>
              <a:t>Point </a:t>
            </a:r>
            <a:r>
              <a:rPr lang="en-US" sz="4400" b="1" dirty="0" smtClean="0">
                <a:cs typeface="PT Bold Heading" pitchFamily="2" charset="-78"/>
              </a:rPr>
              <a:t>Samples</a:t>
            </a:r>
            <a:endParaRPr lang="ar-EG" sz="4400" b="1" dirty="0" smtClean="0">
              <a:cs typeface="PT Bold Heading" pitchFamily="2" charset="-78"/>
            </a:endParaRPr>
          </a:p>
          <a:p>
            <a:pPr lvl="1"/>
            <a:r>
              <a:rPr lang="ar-EG" sz="4400" b="1" dirty="0">
                <a:cs typeface="PT Bold Heading" pitchFamily="2" charset="-78"/>
              </a:rPr>
              <a:t>عينة الخطوط </a:t>
            </a:r>
            <a:r>
              <a:rPr lang="en-US" sz="4400" b="1" dirty="0">
                <a:cs typeface="PT Bold Heading" pitchFamily="2" charset="-78"/>
              </a:rPr>
              <a:t>Line Samples</a:t>
            </a:r>
            <a:r>
              <a:rPr lang="ar-EG" sz="4400" b="1" dirty="0">
                <a:cs typeface="PT Bold Heading" pitchFamily="2" charset="-78"/>
              </a:rPr>
              <a:t> 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dirty="0">
                <a:cs typeface="PT Bold Heading" pitchFamily="2" charset="-78"/>
              </a:rPr>
              <a:t>عينة المساحة: </a:t>
            </a:r>
            <a:r>
              <a:rPr lang="en-US" sz="4400" b="1" dirty="0">
                <a:cs typeface="PT Bold Heading" pitchFamily="2" charset="-78"/>
              </a:rPr>
              <a:t>Arial </a:t>
            </a:r>
            <a:r>
              <a:rPr lang="en-US" sz="4400" b="1" dirty="0" smtClean="0">
                <a:cs typeface="PT Bold Heading" pitchFamily="2" charset="-78"/>
              </a:rPr>
              <a:t>Samples</a:t>
            </a:r>
            <a:endParaRPr lang="en-US" sz="4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3400" y="476672"/>
            <a:ext cx="835908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u="sng" dirty="0">
                <a:solidFill>
                  <a:srgbClr val="FF0000"/>
                </a:solidFill>
                <a:cs typeface="PT Bold Heading" pitchFamily="2" charset="-78"/>
              </a:rPr>
              <a:t>ثالثاً : أهمية دراسة علم الإحصاء: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000" b="1" dirty="0" smtClean="0">
                <a:solidFill>
                  <a:srgbClr val="FF0000"/>
                </a:solidFill>
                <a:cs typeface="PT Bold Heading" pitchFamily="2" charset="-78"/>
              </a:rPr>
              <a:t>رابعاً: البيانات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000" b="1" u="sng" dirty="0" smtClean="0">
                <a:solidFill>
                  <a:srgbClr val="FF0000"/>
                </a:solidFill>
                <a:cs typeface="PT Bold Heading" pitchFamily="2" charset="-78"/>
              </a:rPr>
              <a:t>المقصود بالبيانات </a:t>
            </a:r>
            <a:r>
              <a:rPr lang="ar-EG" sz="4000" b="1" u="sng" dirty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4000" b="1" u="sng" dirty="0" smtClean="0">
                <a:solidFill>
                  <a:srgbClr val="FF0000"/>
                </a:solidFill>
                <a:cs typeface="PT Bold Heading" pitchFamily="2" charset="-78"/>
              </a:rPr>
              <a:t>مصادر البيانات:</a:t>
            </a:r>
            <a:endParaRPr lang="ar-SA" sz="4000" b="1" u="sng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3600" b="1" dirty="0">
                <a:cs typeface="PT Bold Heading" pitchFamily="2" charset="-78"/>
              </a:rPr>
              <a:t>المصادر الوثائقية </a:t>
            </a:r>
            <a:endParaRPr lang="ar-EG" sz="3600" b="1" dirty="0" smtClean="0">
              <a:cs typeface="PT Bold Heading" pitchFamily="2" charset="-78"/>
            </a:endParaRPr>
          </a:p>
          <a:p>
            <a:r>
              <a:rPr lang="ar-EG" sz="3600" b="1" dirty="0" smtClean="0">
                <a:cs typeface="PT Bold Heading" pitchFamily="2" charset="-78"/>
              </a:rPr>
              <a:t>المصادر الميدانية</a:t>
            </a:r>
          </a:p>
          <a:p>
            <a:r>
              <a:rPr lang="ar-EG" sz="3600" b="1" dirty="0">
                <a:cs typeface="PT Bold Heading" pitchFamily="2" charset="-78"/>
              </a:rPr>
              <a:t>النوع الأول : </a:t>
            </a:r>
            <a:r>
              <a:rPr lang="ar-EG" sz="3600" b="1" u="sng" dirty="0" smtClean="0">
                <a:cs typeface="PT Bold Heading" pitchFamily="2" charset="-78"/>
              </a:rPr>
              <a:t>المستوى </a:t>
            </a:r>
            <a:r>
              <a:rPr lang="ar-EG" sz="3600" b="1" u="sng" dirty="0">
                <a:cs typeface="PT Bold Heading" pitchFamily="2" charset="-78"/>
              </a:rPr>
              <a:t>الدولي </a:t>
            </a:r>
            <a:r>
              <a:rPr lang="ar-EG" sz="3600" b="1" u="sng" dirty="0" smtClean="0">
                <a:cs typeface="PT Bold Heading" pitchFamily="2" charset="-78"/>
              </a:rPr>
              <a:t>:المستوى </a:t>
            </a:r>
            <a:r>
              <a:rPr lang="ar-EG" sz="3600" b="1" u="sng" dirty="0">
                <a:cs typeface="PT Bold Heading" pitchFamily="2" charset="-78"/>
              </a:rPr>
              <a:t>المحلي:</a:t>
            </a:r>
            <a:endParaRPr lang="en-US" sz="3600" dirty="0">
              <a:cs typeface="PT Bold Heading" pitchFamily="2" charset="-78"/>
            </a:endParaRPr>
          </a:p>
          <a:p>
            <a:r>
              <a:rPr lang="ar-EG" sz="3600" b="1" u="sng" dirty="0">
                <a:cs typeface="PT Bold Heading" pitchFamily="2" charset="-78"/>
              </a:rPr>
              <a:t>المصادر الأولية : </a:t>
            </a:r>
            <a:r>
              <a:rPr lang="ar-EG" sz="3600" b="1" u="sng" dirty="0" smtClean="0">
                <a:cs typeface="PT Bold Heading" pitchFamily="2" charset="-78"/>
              </a:rPr>
              <a:t>المصادر </a:t>
            </a:r>
            <a:r>
              <a:rPr lang="ar-EG" sz="3600" b="1" u="sng" dirty="0">
                <a:cs typeface="PT Bold Heading" pitchFamily="2" charset="-78"/>
              </a:rPr>
              <a:t>الثانوية : </a:t>
            </a:r>
            <a:endParaRPr lang="en-US" sz="3600" dirty="0">
              <a:cs typeface="PT Bold Heading" pitchFamily="2" charset="-78"/>
            </a:endParaRPr>
          </a:p>
          <a:p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27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u="sng" dirty="0">
                <a:solidFill>
                  <a:srgbClr val="FF0000"/>
                </a:solidFill>
                <a:cs typeface="PT Bold Heading" pitchFamily="2" charset="-78"/>
              </a:rPr>
              <a:t>أنواع البيانات: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pPr lvl="0"/>
            <a:r>
              <a:rPr lang="ar-SA" sz="4000" b="1" u="sng" dirty="0">
                <a:cs typeface="PT Bold Heading" pitchFamily="2" charset="-78"/>
              </a:rPr>
              <a:t>البيانات الكمية: </a:t>
            </a:r>
            <a:r>
              <a:rPr lang="en-US" sz="4000" b="1" u="sng" dirty="0" err="1">
                <a:cs typeface="PT Bold Heading" pitchFamily="2" charset="-78"/>
              </a:rPr>
              <a:t>Quantative</a:t>
            </a:r>
            <a:r>
              <a:rPr lang="en-US" sz="4000" b="1" u="sng" dirty="0">
                <a:cs typeface="PT Bold Heading" pitchFamily="2" charset="-78"/>
              </a:rPr>
              <a:t> Data </a:t>
            </a:r>
            <a:endParaRPr lang="en-US" sz="4000" dirty="0">
              <a:cs typeface="PT Bold Heading" pitchFamily="2" charset="-78"/>
            </a:endParaRPr>
          </a:p>
          <a:p>
            <a:pPr lvl="0"/>
            <a:r>
              <a:rPr lang="ar-EG" sz="4000" b="1" u="sng" dirty="0">
                <a:cs typeface="PT Bold Heading" pitchFamily="2" charset="-78"/>
              </a:rPr>
              <a:t>البيانات النوعية </a:t>
            </a:r>
            <a:r>
              <a:rPr lang="en-US" sz="4000" b="1" u="sng" dirty="0">
                <a:cs typeface="PT Bold Heading" pitchFamily="2" charset="-78"/>
              </a:rPr>
              <a:t>Qualitative Data </a:t>
            </a:r>
            <a:endParaRPr lang="en-US" sz="4000" dirty="0">
              <a:cs typeface="PT Bold Heading" pitchFamily="2" charset="-78"/>
            </a:endParaRPr>
          </a:p>
          <a:p>
            <a:r>
              <a:rPr lang="ar-EG" sz="4000" b="1" u="sng" dirty="0" smtClean="0">
                <a:cs typeface="PT Bold Heading" pitchFamily="2" charset="-78"/>
              </a:rPr>
              <a:t>البيانات </a:t>
            </a:r>
            <a:r>
              <a:rPr lang="ar-EG" sz="4000" b="1" u="sng" dirty="0">
                <a:cs typeface="PT Bold Heading" pitchFamily="2" charset="-78"/>
              </a:rPr>
              <a:t>المكانية:</a:t>
            </a:r>
            <a:r>
              <a:rPr lang="en-US" sz="4000" b="1" dirty="0">
                <a:cs typeface="PT Bold Heading" pitchFamily="2" charset="-78"/>
              </a:rPr>
              <a:t>Spatial data</a:t>
            </a:r>
          </a:p>
          <a:p>
            <a:r>
              <a:rPr lang="ar-EG" sz="4000" b="1" u="sng" dirty="0">
                <a:cs typeface="PT Bold Heading" pitchFamily="2" charset="-78"/>
              </a:rPr>
              <a:t>البيانات الزمنية:</a:t>
            </a:r>
            <a:r>
              <a:rPr lang="en-US" sz="4000" b="1" dirty="0"/>
              <a:t>Time </a:t>
            </a:r>
            <a:r>
              <a:rPr lang="en-US" sz="4000" b="1" dirty="0" smtClean="0"/>
              <a:t>data</a:t>
            </a:r>
            <a:endParaRPr lang="ar-SA" sz="4000" b="1" dirty="0" smtClean="0"/>
          </a:p>
          <a:p>
            <a:r>
              <a:rPr lang="ar-EG" sz="3600" b="1" u="sng" dirty="0">
                <a:cs typeface="PT Bold Heading" pitchFamily="2" charset="-78"/>
              </a:rPr>
              <a:t>البيانات الجغرافية:</a:t>
            </a:r>
            <a:endParaRPr lang="en-US" sz="3600" dirty="0">
              <a:cs typeface="PT Bold Heading" pitchFamily="2" charset="-78"/>
            </a:endParaRPr>
          </a:p>
          <a:p>
            <a:r>
              <a:rPr lang="ar-EG" sz="3600" b="1" dirty="0">
                <a:cs typeface="PT Bold Heading" pitchFamily="2" charset="-78"/>
              </a:rPr>
              <a:t>بيانات فترة </a:t>
            </a:r>
            <a:r>
              <a:rPr lang="en-US" sz="3600" b="1" dirty="0">
                <a:cs typeface="PT Bold Heading" pitchFamily="2" charset="-78"/>
              </a:rPr>
              <a:t>Interval Data</a:t>
            </a:r>
            <a:r>
              <a:rPr lang="ar-EG" sz="3600" b="1" dirty="0">
                <a:cs typeface="PT Bold Heading" pitchFamily="2" charset="-78"/>
              </a:rPr>
              <a:t> : وهي بيانات رقمية تقاس بمدى بعدها عن الصفر، </a:t>
            </a:r>
            <a:endParaRPr lang="ar-EG" sz="3600" b="1" dirty="0" smtClean="0">
              <a:cs typeface="PT Bold Heading" pitchFamily="2" charset="-78"/>
            </a:endParaRPr>
          </a:p>
          <a:p>
            <a:r>
              <a:rPr lang="ar-EG" sz="3600" b="1" dirty="0" smtClean="0">
                <a:cs typeface="PT Bold Heading" pitchFamily="2" charset="-78"/>
              </a:rPr>
              <a:t>بيانات </a:t>
            </a:r>
            <a:r>
              <a:rPr lang="ar-EG" sz="3600" b="1" dirty="0">
                <a:cs typeface="PT Bold Heading" pitchFamily="2" charset="-78"/>
              </a:rPr>
              <a:t>نسبية </a:t>
            </a:r>
            <a:r>
              <a:rPr lang="en-US" sz="3600" b="1" dirty="0">
                <a:cs typeface="PT Bold Heading" pitchFamily="2" charset="-78"/>
              </a:rPr>
              <a:t>Ratio Data </a:t>
            </a:r>
            <a:r>
              <a:rPr lang="ar-EG" sz="3600" b="1" dirty="0">
                <a:cs typeface="PT Bold Heading" pitchFamily="2" charset="-78"/>
              </a:rPr>
              <a:t> : هي متغيرات كمية تدل القيمة صفر على عدم </a:t>
            </a:r>
            <a:r>
              <a:rPr lang="ar-EG" sz="3600" b="1" dirty="0" smtClean="0">
                <a:cs typeface="PT Bold Heading" pitchFamily="2" charset="-78"/>
              </a:rPr>
              <a:t>وجود الظاهرة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4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dirty="0">
                <a:solidFill>
                  <a:srgbClr val="FF0000"/>
                </a:solidFill>
                <a:cs typeface="PT Bold Heading" pitchFamily="2" charset="-78"/>
              </a:rPr>
              <a:t>تعريف الاستبيان:</a:t>
            </a:r>
            <a:endParaRPr lang="en-US" sz="48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الشروط الواجب توافرها في استمارة الاستبيان: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أ – شروط خاصة بشكل الاستمارة: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ب – شروط خاصة بمضمون الاستمارة</a:t>
            </a:r>
            <a:r>
              <a:rPr lang="ar-EG" sz="4800" b="1" u="sng" dirty="0" smtClean="0">
                <a:cs typeface="PT Bold Heading" pitchFamily="2" charset="-78"/>
              </a:rPr>
              <a:t>:</a:t>
            </a:r>
          </a:p>
          <a:p>
            <a:r>
              <a:rPr lang="ar-EG" sz="4800" b="1" u="sng" dirty="0">
                <a:cs typeface="PT Bold Heading" pitchFamily="2" charset="-78"/>
              </a:rPr>
              <a:t>المراحل التي تمر بها استمارة الاستبيان:</a:t>
            </a:r>
            <a:endParaRPr lang="en-US" sz="4800" dirty="0">
              <a:cs typeface="PT Bold Heading" pitchFamily="2" charset="-78"/>
            </a:endParaRPr>
          </a:p>
          <a:p>
            <a:endParaRPr lang="en-US" sz="48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0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u="sng" dirty="0">
                <a:cs typeface="PT Bold Heading" pitchFamily="2" charset="-78"/>
              </a:rPr>
              <a:t>المراجعة الميدانية:</a:t>
            </a:r>
            <a:endParaRPr lang="en-US" sz="66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المراجعة المكتبية: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تبويب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6000" b="1" u="sng" dirty="0">
                <a:solidFill>
                  <a:srgbClr val="FF0000"/>
                </a:solidFill>
                <a:cs typeface="PT Bold Heading" pitchFamily="2" charset="-78"/>
              </a:rPr>
              <a:t>طبيعة البيانات الجغرافية</a:t>
            </a:r>
            <a:r>
              <a:rPr lang="ar-EG" sz="6000" b="1" u="sng" dirty="0" smtClean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60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  <a:cs typeface="PT Bold Heading" pitchFamily="2" charset="-78"/>
              </a:rPr>
              <a:t>جدولة البيانات</a:t>
            </a:r>
            <a:endParaRPr lang="en-US" sz="40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400" b="1" u="sng" dirty="0" smtClean="0">
                <a:solidFill>
                  <a:srgbClr val="FF0000"/>
                </a:solidFill>
                <a:cs typeface="PT Bold Heading" pitchFamily="2" charset="-78"/>
              </a:rPr>
              <a:t>الشروط </a:t>
            </a:r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الواجب مراعاتها عند إنشاء الجداول:</a:t>
            </a:r>
            <a:endParaRPr lang="en-US" sz="44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رقم الجدول</a:t>
            </a:r>
            <a:r>
              <a:rPr lang="ar-EG" sz="4400" b="1" u="sng" dirty="0" smtClean="0">
                <a:cs typeface="PT Bold Heading" pitchFamily="2" charset="-78"/>
              </a:rPr>
              <a:t>:  عنوان </a:t>
            </a:r>
            <a:r>
              <a:rPr lang="ar-EG" sz="4400" b="1" u="sng" dirty="0">
                <a:cs typeface="PT Bold Heading" pitchFamily="2" charset="-78"/>
              </a:rPr>
              <a:t>الجدول:</a:t>
            </a:r>
            <a:endParaRPr lang="en-US" sz="2000" dirty="0"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بساطة </a:t>
            </a:r>
            <a:r>
              <a:rPr lang="ar-EG" sz="4400" b="1" u="sng" dirty="0" smtClean="0">
                <a:cs typeface="PT Bold Heading" pitchFamily="2" charset="-78"/>
              </a:rPr>
              <a:t>الجدول: خانات </a:t>
            </a:r>
            <a:r>
              <a:rPr lang="ar-EG" sz="4400" b="1" u="sng" dirty="0">
                <a:cs typeface="PT Bold Heading" pitchFamily="2" charset="-78"/>
              </a:rPr>
              <a:t>الجدول</a:t>
            </a:r>
            <a:r>
              <a:rPr lang="ar-EG" sz="4400" b="1" u="sng" dirty="0" smtClean="0">
                <a:cs typeface="PT Bold Heading" pitchFamily="2" charset="-78"/>
              </a:rPr>
              <a:t>:</a:t>
            </a:r>
          </a:p>
          <a:p>
            <a:pPr lvl="1"/>
            <a:r>
              <a:rPr lang="ar-EG" sz="4400" b="1" u="sng" dirty="0">
                <a:cs typeface="PT Bold Heading" pitchFamily="2" charset="-78"/>
              </a:rPr>
              <a:t>وحدات </a:t>
            </a:r>
            <a:r>
              <a:rPr lang="ar-EG" sz="4400" b="1" u="sng" dirty="0" smtClean="0">
                <a:cs typeface="PT Bold Heading" pitchFamily="2" charset="-78"/>
              </a:rPr>
              <a:t>القياس: المذكرات </a:t>
            </a:r>
            <a:r>
              <a:rPr lang="ar-EG" sz="4400" b="1" u="sng" dirty="0">
                <a:cs typeface="PT Bold Heading" pitchFamily="2" charset="-78"/>
              </a:rPr>
              <a:t>التفسيرية: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u="sng" dirty="0" smtClean="0">
                <a:cs typeface="PT Bold Heading" pitchFamily="2" charset="-78"/>
              </a:rPr>
              <a:t>مصادر  الجدول: ترتيب </a:t>
            </a:r>
            <a:r>
              <a:rPr lang="ar-EG" sz="4400" b="1" u="sng" dirty="0">
                <a:cs typeface="PT Bold Heading" pitchFamily="2" charset="-78"/>
              </a:rPr>
              <a:t>البيانات: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تقريب الأرقام</a:t>
            </a:r>
            <a:r>
              <a:rPr lang="ar-EG" sz="4400" b="1" u="sng" dirty="0" smtClean="0">
                <a:cs typeface="PT Bold Heading" pitchFamily="2" charset="-78"/>
              </a:rPr>
              <a:t>:</a:t>
            </a:r>
            <a:endParaRPr lang="en-US" sz="4400" dirty="0">
              <a:cs typeface="PT Bold Heading" pitchFamily="2" charset="-78"/>
            </a:endParaRPr>
          </a:p>
          <a:p>
            <a:pPr lvl="1"/>
            <a:endParaRPr lang="en-US" sz="1000" dirty="0"/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4325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أنواع الجداول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الجداول الجغرافية أو المكانية: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الجداول الزمنية</a:t>
            </a:r>
            <a:r>
              <a:rPr lang="ar-EG" sz="4800" b="1" u="sng" dirty="0" smtClean="0">
                <a:cs typeface="PT Bold Heading" pitchFamily="2" charset="-78"/>
              </a:rPr>
              <a:t>: </a:t>
            </a:r>
          </a:p>
          <a:p>
            <a:r>
              <a:rPr lang="ar-EG" sz="4800" b="1" u="sng" dirty="0" smtClean="0">
                <a:cs typeface="PT Bold Heading" pitchFamily="2" charset="-78"/>
              </a:rPr>
              <a:t>الجداول </a:t>
            </a:r>
            <a:r>
              <a:rPr lang="ar-EG" sz="4800" b="1" u="sng" dirty="0">
                <a:cs typeface="PT Bold Heading" pitchFamily="2" charset="-78"/>
              </a:rPr>
              <a:t>الاسمية: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 smtClean="0">
                <a:cs typeface="PT Bold Heading" pitchFamily="2" charset="-78"/>
              </a:rPr>
              <a:t>الجداول الكمية: </a:t>
            </a:r>
          </a:p>
          <a:p>
            <a:r>
              <a:rPr lang="ar-EG" sz="4400" b="1" u="sng" dirty="0" smtClean="0">
                <a:cs typeface="PT Bold Heading" pitchFamily="2" charset="-78"/>
              </a:rPr>
              <a:t>الجداول </a:t>
            </a:r>
            <a:r>
              <a:rPr lang="ar-EG" sz="4400" b="1" u="sng" dirty="0" err="1">
                <a:cs typeface="PT Bold Heading" pitchFamily="2" charset="-78"/>
              </a:rPr>
              <a:t>الرتبية</a:t>
            </a:r>
            <a:r>
              <a:rPr lang="ar-EG" sz="4400" b="1" u="sng" dirty="0">
                <a:cs typeface="PT Bold Heading" pitchFamily="2" charset="-78"/>
              </a:rPr>
              <a:t> </a:t>
            </a:r>
            <a:r>
              <a:rPr lang="en-US" sz="4400" b="1" u="sng" dirty="0">
                <a:cs typeface="PT Bold Heading" pitchFamily="2" charset="-78"/>
              </a:rPr>
              <a:t>Ordinal</a:t>
            </a:r>
            <a:r>
              <a:rPr lang="ar-EG" sz="4400" b="1" u="sng" dirty="0">
                <a:cs typeface="PT Bold Heading" pitchFamily="2" charset="-78"/>
              </a:rPr>
              <a:t> :</a:t>
            </a:r>
            <a:endParaRPr lang="en-US" sz="4400" dirty="0">
              <a:cs typeface="PT Bold Heading" pitchFamily="2" charset="-78"/>
            </a:endParaRPr>
          </a:p>
          <a:p>
            <a:r>
              <a:rPr lang="ar-EG" sz="4400" b="1" u="sng" dirty="0">
                <a:cs typeface="PT Bold Heading" pitchFamily="2" charset="-78"/>
              </a:rPr>
              <a:t>جداول الفترة أو الفاصلة </a:t>
            </a:r>
            <a:r>
              <a:rPr lang="en-US" sz="4400" b="1" u="sng" dirty="0">
                <a:cs typeface="PT Bold Heading" pitchFamily="2" charset="-78"/>
              </a:rPr>
              <a:t>Interval </a:t>
            </a:r>
            <a:r>
              <a:rPr lang="ar-EG" sz="4400" b="1" u="sng" dirty="0">
                <a:cs typeface="PT Bold Heading" pitchFamily="2" charset="-78"/>
              </a:rPr>
              <a:t>:</a:t>
            </a:r>
            <a:endParaRPr lang="en-US" sz="4400" dirty="0">
              <a:cs typeface="PT Bold Heading" pitchFamily="2" charset="-78"/>
            </a:endParaRPr>
          </a:p>
          <a:p>
            <a:r>
              <a:rPr lang="ar-BH" sz="4400" b="1" u="sng" dirty="0">
                <a:cs typeface="PT Bold Heading" pitchFamily="2" charset="-78"/>
              </a:rPr>
              <a:t>الجداول النسبية </a:t>
            </a:r>
            <a:r>
              <a:rPr lang="en-US" sz="4400" b="1" u="sng" dirty="0">
                <a:cs typeface="PT Bold Heading" pitchFamily="2" charset="-78"/>
              </a:rPr>
              <a:t>Ratio</a:t>
            </a:r>
            <a:r>
              <a:rPr lang="ar-EG" sz="4400" b="1" u="sng" dirty="0">
                <a:cs typeface="PT Bold Heading" pitchFamily="2" charset="-78"/>
              </a:rPr>
              <a:t> :</a:t>
            </a:r>
            <a:endParaRPr lang="en-US" sz="4400" dirty="0">
              <a:cs typeface="PT Bold Heading" pitchFamily="2" charset="-78"/>
            </a:endParaRPr>
          </a:p>
          <a:p>
            <a:r>
              <a:rPr lang="ar-BH" sz="4400" b="1" dirty="0">
                <a:cs typeface="PT Bold Heading" pitchFamily="2" charset="-78"/>
              </a:rPr>
              <a:t> </a:t>
            </a:r>
            <a:endParaRPr lang="en-US" sz="4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u="sng" dirty="0">
                <a:cs typeface="PT Bold Heading" pitchFamily="2" charset="-78"/>
              </a:rPr>
              <a:t>الجداول الكيفية:</a:t>
            </a:r>
          </a:p>
          <a:p>
            <a:r>
              <a:rPr lang="ar-EG" sz="4800" b="1" u="sng" dirty="0">
                <a:cs typeface="PT Bold Heading" pitchFamily="2" charset="-78"/>
              </a:rPr>
              <a:t>الجداول المزدوجة: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u="sng" dirty="0" smtClean="0">
                <a:cs typeface="PT Bold Heading" pitchFamily="2" charset="-78"/>
              </a:rPr>
              <a:t>الجداول </a:t>
            </a:r>
            <a:r>
              <a:rPr lang="ar-EG" sz="4800" u="sng" dirty="0">
                <a:cs typeface="PT Bold Heading" pitchFamily="2" charset="-78"/>
              </a:rPr>
              <a:t>المركبة: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u="sng" dirty="0">
                <a:cs typeface="PT Bold Heading" pitchFamily="2" charset="-78"/>
              </a:rPr>
              <a:t>الجداول التراكمية</a:t>
            </a:r>
            <a:r>
              <a:rPr lang="ar-EG" sz="5400" u="sng" dirty="0" smtClean="0">
                <a:cs typeface="PT Bold Heading" pitchFamily="2" charset="-78"/>
              </a:rPr>
              <a:t>:</a:t>
            </a:r>
          </a:p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الفئات في الجداول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تحديد عدد الفئات</a:t>
            </a:r>
            <a:r>
              <a:rPr lang="ar-EG" sz="5400" b="1" dirty="0">
                <a:cs typeface="PT Bold Heading" pitchFamily="2" charset="-78"/>
              </a:rPr>
              <a:t>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طرق كتابة الفئات </a:t>
            </a:r>
            <a:endParaRPr lang="en-US" sz="5400" dirty="0">
              <a:cs typeface="PT Bold Heading" pitchFamily="2" charset="-78"/>
            </a:endParaRPr>
          </a:p>
          <a:p>
            <a:endParaRPr lang="en-US" sz="5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u="sng" dirty="0">
                <a:cs typeface="PT Bold Heading" pitchFamily="2" charset="-78"/>
              </a:rPr>
              <a:t>الطريقة الأولى 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الثانية 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الثالثة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الرابعة</a:t>
            </a:r>
            <a:r>
              <a:rPr lang="ar-EG" sz="5400" b="1" u="sng" dirty="0" smtClean="0">
                <a:cs typeface="PT Bold Heading" pitchFamily="2" charset="-78"/>
              </a:rPr>
              <a:t>:</a:t>
            </a:r>
          </a:p>
          <a:p>
            <a:pPr algn="ctr"/>
            <a:r>
              <a:rPr lang="ar-EG" sz="6600" b="1" u="sng" dirty="0" smtClean="0">
                <a:solidFill>
                  <a:srgbClr val="FF0000"/>
                </a:solidFill>
                <a:cs typeface="PT Bold Heading" pitchFamily="2" charset="-78"/>
              </a:rPr>
              <a:t>العينات</a:t>
            </a:r>
          </a:p>
          <a:p>
            <a:r>
              <a:rPr lang="ar-EG" sz="5400" b="1" u="sng" dirty="0">
                <a:cs typeface="PT Bold Heading" pitchFamily="2" charset="-78"/>
              </a:rPr>
              <a:t>أسلوب العينة: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عيوب العينات </a:t>
            </a:r>
            <a:r>
              <a:rPr lang="ar-EG" sz="5400" b="1" dirty="0" smtClean="0">
                <a:cs typeface="PT Bold Heading" pitchFamily="2" charset="-78"/>
              </a:rPr>
              <a:t>:</a:t>
            </a:r>
            <a:endParaRPr lang="en-US" sz="5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372</Words>
  <Application>Microsoft Office PowerPoint</Application>
  <PresentationFormat>عرض على الشاشة (3:4)‏</PresentationFormat>
  <Paragraphs>83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7</cp:revision>
  <dcterms:created xsi:type="dcterms:W3CDTF">2020-03-26T12:19:28Z</dcterms:created>
  <dcterms:modified xsi:type="dcterms:W3CDTF">2020-03-26T19:21:39Z</dcterms:modified>
</cp:coreProperties>
</file>